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  <p:embeddedFont>
      <p:font typeface="Source Code Pro"/>
      <p:regular r:id="rId38"/>
      <p:bold r:id="rId39"/>
      <p:italic r:id="rId40"/>
      <p:boldItalic r:id="rId41"/>
    </p:embeddedFont>
    <p:embeddedFont>
      <p:font typeface="Roboto Mono"/>
      <p:regular r:id="rId42"/>
      <p:bold r:id="rId43"/>
      <p:italic r:id="rId44"/>
      <p:boldItalic r:id="rId45"/>
    </p:embeddedFont>
    <p:embeddedFont>
      <p:font typeface="Source Code Pro Medium"/>
      <p:regular r:id="rId46"/>
      <p:bold r:id="rId47"/>
      <p:italic r:id="rId48"/>
      <p:boldItalic r:id="rId4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urceCodePro-italic.fntdata"/><Relationship Id="rId42" Type="http://schemas.openxmlformats.org/officeDocument/2006/relationships/font" Target="fonts/RobotoMono-regular.fntdata"/><Relationship Id="rId41" Type="http://schemas.openxmlformats.org/officeDocument/2006/relationships/font" Target="fonts/SourceCodePro-boldItalic.fntdata"/><Relationship Id="rId44" Type="http://schemas.openxmlformats.org/officeDocument/2006/relationships/font" Target="fonts/RobotoMono-italic.fntdata"/><Relationship Id="rId43" Type="http://schemas.openxmlformats.org/officeDocument/2006/relationships/font" Target="fonts/RobotoMono-bold.fntdata"/><Relationship Id="rId46" Type="http://schemas.openxmlformats.org/officeDocument/2006/relationships/font" Target="fonts/SourceCodeProMedium-regular.fntdata"/><Relationship Id="rId45" Type="http://schemas.openxmlformats.org/officeDocument/2006/relationships/font" Target="fonts/RobotoMon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SourceCodeProMedium-italic.fntdata"/><Relationship Id="rId47" Type="http://schemas.openxmlformats.org/officeDocument/2006/relationships/font" Target="fonts/SourceCodeProMedium-bold.fntdata"/><Relationship Id="rId49" Type="http://schemas.openxmlformats.org/officeDocument/2006/relationships/font" Target="fonts/SourceCodeProMedium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33" Type="http://schemas.openxmlformats.org/officeDocument/2006/relationships/font" Target="fonts/Raleway-boldItalic.fntdata"/><Relationship Id="rId32" Type="http://schemas.openxmlformats.org/officeDocument/2006/relationships/font" Target="fonts/Raleway-italic.fntdata"/><Relationship Id="rId35" Type="http://schemas.openxmlformats.org/officeDocument/2006/relationships/font" Target="fonts/Lato-bold.fntdata"/><Relationship Id="rId34" Type="http://schemas.openxmlformats.org/officeDocument/2006/relationships/font" Target="fonts/Lato-regular.fntdata"/><Relationship Id="rId37" Type="http://schemas.openxmlformats.org/officeDocument/2006/relationships/font" Target="fonts/Lato-boldItalic.fntdata"/><Relationship Id="rId36" Type="http://schemas.openxmlformats.org/officeDocument/2006/relationships/font" Target="fonts/Lato-italic.fntdata"/><Relationship Id="rId39" Type="http://schemas.openxmlformats.org/officeDocument/2006/relationships/font" Target="fonts/SourceCodePro-bold.fntdata"/><Relationship Id="rId38" Type="http://schemas.openxmlformats.org/officeDocument/2006/relationships/font" Target="fonts/SourceCodePro-regular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c6f75fc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c6f75fc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497d011a1b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497d011a1b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4ac96a7bc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4ac96a7bc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4ac96a7bc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4ac96a7bc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4ac96a7bc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34ac96a7bc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4ac96a7bc1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4ac96a7bc1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4ac96a7bc1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4ac96a7bc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4ac96a7bc1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4ac96a7bc1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4ac96a7bc1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4ac96a7bc1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497d011a1b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497d011a1b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4ae6d202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4ae6d202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75fce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75fce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4ac96a7bc1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4ac96a7bc1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4ac96a7bc1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34ac96a7bc1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4ac96a7bc1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4ac96a7bc1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97d011a1b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97d011a1b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c6f75fce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c6f75fce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497d011a1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497d011a1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4ac96a7bc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4ac96a7bc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497d011a1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497d011a1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497d011a1b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497d011a1b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497d011a1b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497d011a1b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497d011a1b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497d011a1b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497d011a1b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497d011a1b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7950" y="1291025"/>
            <a:ext cx="82713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MODULE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"/>
              <a:t>: DOCKER CONTAINER FUNDAMENTALS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7952" y="438805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TALHA</a:t>
            </a:r>
            <a:endParaRPr/>
          </a:p>
        </p:txBody>
      </p:sp>
      <p:sp>
        <p:nvSpPr>
          <p:cNvPr id="88" name="Google Shape;88;p13"/>
          <p:cNvSpPr txBox="1"/>
          <p:nvPr>
            <p:ph idx="1" type="subTitle"/>
          </p:nvPr>
        </p:nvSpPr>
        <p:spPr>
          <a:xfrm>
            <a:off x="727940" y="26758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Docker &amp; Containerization Workshop</a:t>
            </a:r>
            <a:endParaRPr b="1"/>
          </a:p>
        </p:txBody>
      </p:sp>
      <p:pic>
        <p:nvPicPr>
          <p:cNvPr id="89" name="Google Shape;8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Resource Management Overview</a:t>
            </a:r>
            <a:endParaRPr/>
          </a:p>
        </p:txBody>
      </p:sp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729450" y="1902800"/>
            <a:ext cx="7688700" cy="306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Why Limit Resources?</a:t>
            </a:r>
            <a:endParaRPr b="1"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Prevent container monopolization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Ensure predictable performance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Optimize resource allocation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Support multi-tenant environments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Key Resources to Manage</a:t>
            </a:r>
            <a:endParaRPr b="1" sz="1500">
              <a:solidFill>
                <a:schemeClr val="dk2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Memory, CPU, I/O, PIDs (processes)</a:t>
            </a:r>
            <a:endParaRPr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54" name="Google Shape;15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Memory and CPU Management</a:t>
            </a:r>
            <a:endParaRPr/>
          </a:p>
        </p:txBody>
      </p:sp>
      <p:sp>
        <p:nvSpPr>
          <p:cNvPr id="160" name="Google Shape;160;p23"/>
          <p:cNvSpPr txBox="1"/>
          <p:nvPr>
            <p:ph idx="1" type="body"/>
          </p:nvPr>
        </p:nvSpPr>
        <p:spPr>
          <a:xfrm>
            <a:off x="729450" y="1793425"/>
            <a:ext cx="7688700" cy="31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Memory Constraints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 #Hard limit of 1GB with soft limit of 750MB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-d --memory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1g --memory-reservation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750m postgres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CPU Constraints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Limit to 0.5 CPUs (50%)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-d --cpus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D19A66"/>
                </a:solidFill>
                <a:latin typeface="Arial"/>
                <a:ea typeface="Arial"/>
                <a:cs typeface="Arial"/>
                <a:sym typeface="Arial"/>
              </a:rPr>
              <a:t>0.5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nginx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Assign to specific CPU cores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-d --cpuset-cpus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98C379"/>
                </a:solidFill>
                <a:latin typeface="Arial"/>
                <a:ea typeface="Arial"/>
                <a:cs typeface="Arial"/>
                <a:sym typeface="Arial"/>
              </a:rPr>
              <a:t>"0,1"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nginx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I/O and Process Constraints</a:t>
            </a:r>
            <a:endParaRPr/>
          </a:p>
        </p:txBody>
      </p:sp>
      <p:sp>
        <p:nvSpPr>
          <p:cNvPr id="167" name="Google Shape;167;p24"/>
          <p:cNvSpPr txBox="1"/>
          <p:nvPr>
            <p:ph idx="1" type="body"/>
          </p:nvPr>
        </p:nvSpPr>
        <p:spPr>
          <a:xfrm>
            <a:off x="727650" y="1970700"/>
            <a:ext cx="7688700" cy="31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I/O Throttling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Limit write speed to 10MB/s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-it --device-write-bps /dev/sda:10mb ubuntu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Process Limits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Max 50 processes, custom file descriptor limits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--pids-limit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D19A66"/>
                </a:solidFill>
                <a:latin typeface="Arial"/>
                <a:ea typeface="Arial"/>
                <a:cs typeface="Arial"/>
                <a:sym typeface="Arial"/>
              </a:rPr>
              <a:t>50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--ulimit 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nofile=</a:t>
            </a:r>
            <a:r>
              <a:rPr lang="en" sz="1500">
                <a:solidFill>
                  <a:srgbClr val="D19A66"/>
                </a:solidFill>
                <a:latin typeface="Arial"/>
                <a:ea typeface="Arial"/>
                <a:cs typeface="Arial"/>
                <a:sym typeface="Arial"/>
              </a:rPr>
              <a:t>1024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:2048 nginx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68" name="Google Shape;16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Shell Interaction Techniques</a:t>
            </a:r>
            <a:endParaRPr/>
          </a:p>
        </p:txBody>
      </p:sp>
      <p:sp>
        <p:nvSpPr>
          <p:cNvPr id="174" name="Google Shape;174;p25"/>
          <p:cNvSpPr txBox="1"/>
          <p:nvPr>
            <p:ph idx="1" type="body"/>
          </p:nvPr>
        </p:nvSpPr>
        <p:spPr>
          <a:xfrm>
            <a:off x="727650" y="1762000"/>
            <a:ext cx="7688700" cy="33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Attachment vs Execution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Attach to main process (Ctrl+P, Ctrl+Q to detach)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attach container_name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Create new process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500">
                <a:solidFill>
                  <a:srgbClr val="D19A66"/>
                </a:solidFill>
                <a:latin typeface="Arial"/>
                <a:ea typeface="Arial"/>
                <a:cs typeface="Arial"/>
                <a:sym typeface="Arial"/>
              </a:rPr>
              <a:t>exec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-it container_name 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bash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Process Limits</a:t>
            </a:r>
            <a:endParaRPr b="1" sz="1500">
              <a:solidFill>
                <a:schemeClr val="dk2"/>
              </a:solidFill>
            </a:endParaRPr>
          </a:p>
          <a:p>
            <a:pPr indent="-323850" lvl="0" marL="9144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SIGTERM (graceful): </a:t>
            </a: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stop</a:t>
            </a:r>
            <a:endParaRPr sz="15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SIGKILL (immediate): </a:t>
            </a: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kill</a:t>
            </a:r>
            <a:endParaRPr sz="15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Custom signal: </a:t>
            </a: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docker kill --signal=SIGUSR1 container_name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75" name="Google Shape;17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2125" y="2665825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 Configuration</a:t>
            </a:r>
            <a:endParaRPr/>
          </a:p>
        </p:txBody>
      </p:sp>
      <p:sp>
        <p:nvSpPr>
          <p:cNvPr id="181" name="Google Shape;181;p26"/>
          <p:cNvSpPr txBox="1"/>
          <p:nvPr>
            <p:ph idx="1" type="body"/>
          </p:nvPr>
        </p:nvSpPr>
        <p:spPr>
          <a:xfrm>
            <a:off x="729450" y="1853850"/>
            <a:ext cx="7688700" cy="31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Environment Variables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Direct definition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-e 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VAR1=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value1 -e 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VAR2=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value2 image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From file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--env-file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config.env image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Configuration Files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Mount config file as read-only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-v /host/config.json:/app/config.json:ro image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82" name="Google Shape;18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Debugging Techniques</a:t>
            </a:r>
            <a:endParaRPr/>
          </a:p>
        </p:txBody>
      </p:sp>
      <p:sp>
        <p:nvSpPr>
          <p:cNvPr id="188" name="Google Shape;188;p27"/>
          <p:cNvSpPr txBox="1"/>
          <p:nvPr>
            <p:ph idx="1" type="body"/>
          </p:nvPr>
        </p:nvSpPr>
        <p:spPr>
          <a:xfrm>
            <a:off x="727650" y="1759575"/>
            <a:ext cx="7688700" cy="31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Process Inspection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</a:rPr>
              <a:t>docker</a:t>
            </a:r>
            <a:r>
              <a:rPr lang="en" sz="1500">
                <a:solidFill>
                  <a:srgbClr val="000000"/>
                </a:solidFill>
              </a:rPr>
              <a:t> </a:t>
            </a:r>
            <a:r>
              <a:rPr lang="en" sz="1500">
                <a:solidFill>
                  <a:srgbClr val="61AFEF"/>
                </a:solidFill>
              </a:rPr>
              <a:t>top</a:t>
            </a:r>
            <a:r>
              <a:rPr lang="en" sz="1500">
                <a:solidFill>
                  <a:srgbClr val="000000"/>
                </a:solidFill>
              </a:rPr>
              <a:t> container_name </a:t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</a:rPr>
              <a:t>docker</a:t>
            </a:r>
            <a:r>
              <a:rPr lang="en" sz="1500">
                <a:solidFill>
                  <a:srgbClr val="000000"/>
                </a:solidFill>
              </a:rPr>
              <a:t> </a:t>
            </a:r>
            <a:r>
              <a:rPr lang="en" sz="1500">
                <a:solidFill>
                  <a:srgbClr val="D19A66"/>
                </a:solidFill>
              </a:rPr>
              <a:t>exec</a:t>
            </a:r>
            <a:r>
              <a:rPr lang="en" sz="1500">
                <a:solidFill>
                  <a:srgbClr val="000000"/>
                </a:solidFill>
              </a:rPr>
              <a:t> container_name </a:t>
            </a:r>
            <a:r>
              <a:rPr lang="en" sz="1500">
                <a:solidFill>
                  <a:srgbClr val="61AFEF"/>
                </a:solidFill>
              </a:rPr>
              <a:t>ps</a:t>
            </a:r>
            <a:r>
              <a:rPr lang="en" sz="1500">
                <a:solidFill>
                  <a:srgbClr val="000000"/>
                </a:solidFill>
              </a:rPr>
              <a:t> aux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Network Diagnostics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</a:rPr>
              <a:t>docker</a:t>
            </a:r>
            <a:r>
              <a:rPr lang="en" sz="1500">
                <a:solidFill>
                  <a:srgbClr val="000000"/>
                </a:solidFill>
              </a:rPr>
              <a:t> </a:t>
            </a:r>
            <a:r>
              <a:rPr lang="en" sz="1500">
                <a:solidFill>
                  <a:srgbClr val="D19A66"/>
                </a:solidFill>
              </a:rPr>
              <a:t>exec</a:t>
            </a:r>
            <a:r>
              <a:rPr lang="en" sz="1500">
                <a:solidFill>
                  <a:srgbClr val="000000"/>
                </a:solidFill>
              </a:rPr>
              <a:t> container_name </a:t>
            </a:r>
            <a:r>
              <a:rPr lang="en" sz="1500">
                <a:solidFill>
                  <a:srgbClr val="61AFEF"/>
                </a:solidFill>
              </a:rPr>
              <a:t>ping</a:t>
            </a:r>
            <a:r>
              <a:rPr lang="en" sz="1500">
                <a:solidFill>
                  <a:srgbClr val="000000"/>
                </a:solidFill>
              </a:rPr>
              <a:t> </a:t>
            </a:r>
            <a:r>
              <a:rPr lang="en" sz="1500">
                <a:solidFill>
                  <a:srgbClr val="61AFEF"/>
                </a:solidFill>
              </a:rPr>
              <a:t>host</a:t>
            </a:r>
            <a:r>
              <a:rPr lang="en" sz="1500">
                <a:solidFill>
                  <a:srgbClr val="000000"/>
                </a:solidFill>
              </a:rPr>
              <a:t> </a:t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</a:rPr>
              <a:t>docker</a:t>
            </a:r>
            <a:r>
              <a:rPr lang="en" sz="1500">
                <a:solidFill>
                  <a:srgbClr val="000000"/>
                </a:solidFill>
              </a:rPr>
              <a:t> </a:t>
            </a:r>
            <a:r>
              <a:rPr lang="en" sz="1500">
                <a:solidFill>
                  <a:srgbClr val="D19A66"/>
                </a:solidFill>
              </a:rPr>
              <a:t>exec</a:t>
            </a:r>
            <a:r>
              <a:rPr lang="en" sz="1500">
                <a:solidFill>
                  <a:srgbClr val="000000"/>
                </a:solidFill>
              </a:rPr>
              <a:t> container_name </a:t>
            </a:r>
            <a:r>
              <a:rPr lang="en" sz="1500">
                <a:solidFill>
                  <a:srgbClr val="61AFEF"/>
                </a:solidFill>
              </a:rPr>
              <a:t>netstat</a:t>
            </a:r>
            <a:r>
              <a:rPr lang="en" sz="1500">
                <a:solidFill>
                  <a:srgbClr val="000000"/>
                </a:solidFill>
              </a:rPr>
              <a:t> -tuln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Common Debugging Tools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61AFEF"/>
                </a:solidFill>
              </a:rPr>
              <a:t>procps, iproute2, net-tools, curl, strace</a:t>
            </a:r>
            <a:endParaRPr sz="1500">
              <a:solidFill>
                <a:srgbClr val="000000"/>
              </a:solidFill>
            </a:endParaRPr>
          </a:p>
        </p:txBody>
      </p:sp>
      <p:pic>
        <p:nvPicPr>
          <p:cNvPr id="189" name="Google Shape;18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 txBox="1"/>
          <p:nvPr>
            <p:ph type="title"/>
          </p:nvPr>
        </p:nvSpPr>
        <p:spPr>
          <a:xfrm>
            <a:off x="656125" y="6092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Failure Patterns</a:t>
            </a:r>
            <a:endParaRPr/>
          </a:p>
        </p:txBody>
      </p:sp>
      <p:sp>
        <p:nvSpPr>
          <p:cNvPr id="195" name="Google Shape;195;p28"/>
          <p:cNvSpPr txBox="1"/>
          <p:nvPr>
            <p:ph idx="1" type="body"/>
          </p:nvPr>
        </p:nvSpPr>
        <p:spPr>
          <a:xfrm>
            <a:off x="732325" y="1212750"/>
            <a:ext cx="7688700" cy="41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Container Won't Start</a:t>
            </a:r>
            <a:endParaRPr b="1"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000000"/>
                </a:solidFill>
              </a:rPr>
              <a:t>Command failures, missing dependencies, resource constraints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Container Exits Immediately</a:t>
            </a:r>
            <a:endParaRPr b="1"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000000"/>
                </a:solidFill>
              </a:rPr>
              <a:t>Foreground process completion, configuration issues, crashes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Container Performance Issues</a:t>
            </a:r>
            <a:endParaRPr b="1" sz="1500">
              <a:solidFill>
                <a:srgbClr val="000000"/>
              </a:solidFill>
            </a:endParaRPr>
          </a:p>
          <a:p>
            <a:pPr indent="-3238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000000"/>
                </a:solidFill>
              </a:rPr>
              <a:t>Resource contention, I/O bottlenecks, network problems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Debugging Approach</a:t>
            </a:r>
            <a:endParaRPr b="1"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Check logs: </a:t>
            </a:r>
            <a:r>
              <a:rPr lang="en" sz="1500">
                <a:solidFill>
                  <a:srgbClr val="188038"/>
                </a:solidFill>
              </a:rPr>
              <a:t>docker logs container_name</a:t>
            </a:r>
            <a:endParaRPr sz="1500">
              <a:solidFill>
                <a:srgbClr val="188038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Inspect configuration: </a:t>
            </a:r>
            <a:r>
              <a:rPr lang="en" sz="1500">
                <a:solidFill>
                  <a:srgbClr val="188038"/>
                </a:solidFill>
              </a:rPr>
              <a:t>docker inspect container_name</a:t>
            </a:r>
            <a:endParaRPr sz="1500">
              <a:solidFill>
                <a:srgbClr val="188038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Check resource usage: </a:t>
            </a:r>
            <a:r>
              <a:rPr lang="en" sz="1500">
                <a:solidFill>
                  <a:srgbClr val="188038"/>
                </a:solidFill>
              </a:rPr>
              <a:t>docker stats container_name</a:t>
            </a:r>
            <a:endParaRPr sz="1500">
              <a:solidFill>
                <a:srgbClr val="188038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Execute diagnostic commands: </a:t>
            </a:r>
            <a:r>
              <a:rPr lang="en" sz="1500">
                <a:solidFill>
                  <a:srgbClr val="188038"/>
                </a:solidFill>
              </a:rPr>
              <a:t>docker exec -it container_name bash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96" name="Google Shape;19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0675" y="21630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Monitoring and Health</a:t>
            </a:r>
            <a:endParaRPr/>
          </a:p>
        </p:txBody>
      </p:sp>
      <p:sp>
        <p:nvSpPr>
          <p:cNvPr id="202" name="Google Shape;202;p29"/>
          <p:cNvSpPr txBox="1"/>
          <p:nvPr>
            <p:ph idx="1" type="body"/>
          </p:nvPr>
        </p:nvSpPr>
        <p:spPr>
          <a:xfrm>
            <a:off x="727650" y="1759575"/>
            <a:ext cx="7688700" cy="31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Built-in Monitoring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stats	 </a:t>
            </a: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Real-time resource usage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events 	</a:t>
            </a: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Container lifecycle events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Health Checks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678DD"/>
                </a:solidFill>
                <a:latin typeface="Arial"/>
                <a:ea typeface="Arial"/>
                <a:cs typeface="Arial"/>
                <a:sym typeface="Arial"/>
              </a:rPr>
              <a:t>HEALTHCHECK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500">
                <a:solidFill>
                  <a:srgbClr val="E06C75"/>
                </a:solidFill>
                <a:latin typeface="Arial"/>
                <a:ea typeface="Arial"/>
                <a:cs typeface="Arial"/>
                <a:sym typeface="Arial"/>
              </a:rPr>
              <a:t>--interval</a:t>
            </a:r>
            <a:r>
              <a:rPr lang="en" sz="1500">
                <a:solidFill>
                  <a:srgbClr val="ABB2B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98C379"/>
                </a:solidFill>
                <a:latin typeface="Arial"/>
                <a:ea typeface="Arial"/>
                <a:cs typeface="Arial"/>
                <a:sym typeface="Arial"/>
              </a:rPr>
              <a:t>30s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500">
                <a:solidFill>
                  <a:srgbClr val="E06C75"/>
                </a:solidFill>
                <a:latin typeface="Arial"/>
                <a:ea typeface="Arial"/>
                <a:cs typeface="Arial"/>
                <a:sym typeface="Arial"/>
              </a:rPr>
              <a:t>--timeout</a:t>
            </a:r>
            <a:r>
              <a:rPr lang="en" sz="1500">
                <a:solidFill>
                  <a:srgbClr val="ABB2B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98C379"/>
                </a:solidFill>
                <a:latin typeface="Arial"/>
                <a:ea typeface="Arial"/>
                <a:cs typeface="Arial"/>
                <a:sym typeface="Arial"/>
              </a:rPr>
              <a:t>3s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500">
                <a:solidFill>
                  <a:srgbClr val="E06C75"/>
                </a:solidFill>
                <a:latin typeface="Arial"/>
                <a:ea typeface="Arial"/>
                <a:cs typeface="Arial"/>
                <a:sym typeface="Arial"/>
              </a:rPr>
              <a:t>--retries</a:t>
            </a:r>
            <a:r>
              <a:rPr lang="en" sz="1500">
                <a:solidFill>
                  <a:srgbClr val="ABB2B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98C379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\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C678DD"/>
                </a:solidFill>
                <a:latin typeface="Arial"/>
                <a:ea typeface="Arial"/>
                <a:cs typeface="Arial"/>
                <a:sym typeface="Arial"/>
              </a:rPr>
              <a:t>CMD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curl -f http://localhost/ || exit 1 	</a:t>
            </a: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In Dockerfile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--health-cmd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98C379"/>
                </a:solidFill>
                <a:latin typeface="Arial"/>
                <a:ea typeface="Arial"/>
                <a:cs typeface="Arial"/>
                <a:sym typeface="Arial"/>
              </a:rPr>
              <a:t>"curl -f http://localhost/ || exit 1"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500">
                <a:solidFill>
                  <a:srgbClr val="ABB2BF"/>
                </a:solidFill>
                <a:latin typeface="Arial"/>
                <a:ea typeface="Arial"/>
                <a:cs typeface="Arial"/>
                <a:sym typeface="Arial"/>
              </a:rPr>
              <a:t>\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--health-interval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30s nginx 	</a:t>
            </a: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At runtime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3" name="Google Shape;20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14000" y="2066362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Monitoring &amp; Cleanup</a:t>
            </a:r>
            <a:endParaRPr/>
          </a:p>
        </p:txBody>
      </p:sp>
      <p:sp>
        <p:nvSpPr>
          <p:cNvPr id="209" name="Google Shape;209;p30"/>
          <p:cNvSpPr txBox="1"/>
          <p:nvPr>
            <p:ph idx="1" type="body"/>
          </p:nvPr>
        </p:nvSpPr>
        <p:spPr>
          <a:xfrm>
            <a:off x="729450" y="2078875"/>
            <a:ext cx="76887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Monitoring Integration</a:t>
            </a:r>
            <a:endParaRPr b="1"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000000"/>
                </a:solidFill>
              </a:rPr>
              <a:t>Prometheus + cAdvisor for metrics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000000"/>
                </a:solidFill>
              </a:rPr>
              <a:t>ELK/EFK stack for centralized logging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Container Garbage Collection</a:t>
            </a:r>
            <a:endParaRPr b="1"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</a:rPr>
              <a:t># Remove stopped containers</a:t>
            </a:r>
            <a:r>
              <a:rPr lang="en" sz="1500">
                <a:solidFill>
                  <a:srgbClr val="000000"/>
                </a:solidFill>
              </a:rPr>
              <a:t> </a:t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</a:rPr>
              <a:t>docker</a:t>
            </a:r>
            <a:r>
              <a:rPr lang="en" sz="1500">
                <a:solidFill>
                  <a:srgbClr val="000000"/>
                </a:solidFill>
              </a:rPr>
              <a:t> container prune </a:t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</a:rPr>
              <a:t># Remove all unused objects</a:t>
            </a:r>
            <a:r>
              <a:rPr lang="en" sz="1500">
                <a:solidFill>
                  <a:srgbClr val="000000"/>
                </a:solidFill>
              </a:rPr>
              <a:t> </a:t>
            </a:r>
            <a:endParaRPr sz="15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61AFEF"/>
                </a:solidFill>
              </a:rPr>
              <a:t>docker</a:t>
            </a:r>
            <a:r>
              <a:rPr lang="en" sz="1500">
                <a:solidFill>
                  <a:srgbClr val="000000"/>
                </a:solidFill>
              </a:rPr>
              <a:t> system prune</a:t>
            </a:r>
            <a:endParaRPr b="1" sz="1500">
              <a:solidFill>
                <a:schemeClr val="dk2"/>
              </a:solidFill>
            </a:endParaRPr>
          </a:p>
        </p:txBody>
      </p:sp>
      <p:pic>
        <p:nvPicPr>
          <p:cNvPr id="210" name="Google Shape;2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4777" y="0"/>
            <a:ext cx="439444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 Objectives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Master container lifecycle management using Docker commands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Develop proficiency in container debugging and troubleshooting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Implement container resource constraints and monitoring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96" name="Google Shape;9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/>
          <p:nvPr>
            <p:ph type="title"/>
          </p:nvPr>
        </p:nvSpPr>
        <p:spPr>
          <a:xfrm>
            <a:off x="729450" y="1318650"/>
            <a:ext cx="8114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Hands-on Exercise: Container Lifecycle Management</a:t>
            </a:r>
            <a:endParaRPr/>
          </a:p>
        </p:txBody>
      </p:sp>
      <p:sp>
        <p:nvSpPr>
          <p:cNvPr id="221" name="Google Shape;221;p32"/>
          <p:cNvSpPr txBox="1"/>
          <p:nvPr>
            <p:ph idx="1" type="body"/>
          </p:nvPr>
        </p:nvSpPr>
        <p:spPr>
          <a:xfrm>
            <a:off x="729450" y="2078875"/>
            <a:ext cx="76887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Exercise Steps</a:t>
            </a:r>
            <a:endParaRPr b="1"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Create containers with different configurations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Explore lifecycle states and transitions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Practice using container commands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Implement restart policies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Validate volume data persistence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Use inspection and logging tools</a:t>
            </a:r>
            <a:endParaRPr b="1" sz="1500">
              <a:solidFill>
                <a:srgbClr val="000000"/>
              </a:solidFill>
            </a:endParaRPr>
          </a:p>
        </p:txBody>
      </p:sp>
      <p:pic>
        <p:nvPicPr>
          <p:cNvPr id="222" name="Google Shape;22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/>
          <p:nvPr>
            <p:ph type="title"/>
          </p:nvPr>
        </p:nvSpPr>
        <p:spPr>
          <a:xfrm>
            <a:off x="729450" y="1318650"/>
            <a:ext cx="8114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Hands-on Exercise: Resource Management</a:t>
            </a:r>
            <a:endParaRPr/>
          </a:p>
        </p:txBody>
      </p:sp>
      <p:sp>
        <p:nvSpPr>
          <p:cNvPr id="228" name="Google Shape;228;p33"/>
          <p:cNvSpPr txBox="1"/>
          <p:nvPr>
            <p:ph idx="1" type="body"/>
          </p:nvPr>
        </p:nvSpPr>
        <p:spPr>
          <a:xfrm>
            <a:off x="729450" y="2078875"/>
            <a:ext cx="76887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Exercise Steps</a:t>
            </a:r>
            <a:endParaRPr b="1"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Create containers with resource constraints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Generate load to test constraints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Monitor resource utilization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Troubleshoot resource constraint issues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Optimize resource allocations</a:t>
            </a:r>
            <a:endParaRPr b="1" sz="1500">
              <a:solidFill>
                <a:srgbClr val="000000"/>
              </a:solidFill>
            </a:endParaRPr>
          </a:p>
        </p:txBody>
      </p:sp>
      <p:pic>
        <p:nvPicPr>
          <p:cNvPr id="229" name="Google Shape;22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/>
          <p:nvPr>
            <p:ph type="title"/>
          </p:nvPr>
        </p:nvSpPr>
        <p:spPr>
          <a:xfrm>
            <a:off x="729450" y="1318650"/>
            <a:ext cx="8114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Takeaways &amp; Next Steps</a:t>
            </a:r>
            <a:endParaRPr/>
          </a:p>
        </p:txBody>
      </p:sp>
      <p:sp>
        <p:nvSpPr>
          <p:cNvPr id="235" name="Google Shape;235;p34"/>
          <p:cNvSpPr txBox="1"/>
          <p:nvPr>
            <p:ph idx="1" type="body"/>
          </p:nvPr>
        </p:nvSpPr>
        <p:spPr>
          <a:xfrm>
            <a:off x="729450" y="2078875"/>
            <a:ext cx="7688700" cy="306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Container lifecycle management is essential for operational control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Resource constraints prevent container interference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Effective debugging requires systematic investigation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Monitoring provides visibility into container health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AutoNum type="arabicPeriod"/>
            </a:pPr>
            <a:r>
              <a:rPr lang="en" sz="1500">
                <a:solidFill>
                  <a:srgbClr val="000000"/>
                </a:solidFill>
              </a:rPr>
              <a:t>Proper cleanup prevents resource leaks</a:t>
            </a:r>
            <a:endParaRPr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AutoNum type="arabicPeriod"/>
            </a:pPr>
            <a:r>
              <a:rPr b="1" lang="en" sz="1500">
                <a:solidFill>
                  <a:srgbClr val="000000"/>
                </a:solidFill>
              </a:rPr>
              <a:t>Next Module</a:t>
            </a:r>
            <a:r>
              <a:rPr lang="en" sz="1500">
                <a:solidFill>
                  <a:srgbClr val="000000"/>
                </a:solidFill>
              </a:rPr>
              <a:t>: Docker Images &amp; Registries</a:t>
            </a:r>
            <a:endParaRPr b="1" sz="1500">
              <a:solidFill>
                <a:srgbClr val="000000"/>
              </a:solidFill>
            </a:endParaRPr>
          </a:p>
        </p:txBody>
      </p:sp>
      <p:pic>
        <p:nvPicPr>
          <p:cNvPr id="236" name="Google Shape;23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Takeaways</a:t>
            </a:r>
            <a:endParaRPr/>
          </a:p>
        </p:txBody>
      </p:sp>
      <p:sp>
        <p:nvSpPr>
          <p:cNvPr id="242" name="Google Shape;242;p3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Containers provide lightweight, efficient application packaging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Docker ecosystem offers standardized, portable containerization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Containerization enables faster deployments and better resource utilization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Enterprise transformation requires technical and organizational adaptation</a:t>
            </a:r>
            <a:endParaRPr sz="1500">
              <a:solidFill>
                <a:schemeClr val="dk2"/>
              </a:solidFill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Arial"/>
              <a:buChar char="●"/>
            </a:pPr>
            <a:r>
              <a:rPr lang="en" sz="1500">
                <a:solidFill>
                  <a:schemeClr val="dk2"/>
                </a:solidFill>
              </a:rPr>
              <a:t>Domain-specific applications benefit from containerized architecture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243" name="Google Shape;24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 txBox="1"/>
          <p:nvPr>
            <p:ph type="title"/>
          </p:nvPr>
        </p:nvSpPr>
        <p:spPr>
          <a:xfrm>
            <a:off x="684550" y="1492725"/>
            <a:ext cx="4045200" cy="150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pic>
        <p:nvPicPr>
          <p:cNvPr id="249" name="Google Shape;24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2900" y="0"/>
            <a:ext cx="48995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Lifecycle Overview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729450" y="1921750"/>
            <a:ext cx="6312300" cy="30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Container States and Transitions</a:t>
            </a:r>
            <a:endParaRPr b="1"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000000"/>
                </a:solidFill>
              </a:rPr>
              <a:t>Created → Running → Paused/Stopped → Deleted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Exit Codes and Troubleshooting</a:t>
            </a:r>
            <a:endParaRPr b="1"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Lato"/>
              <a:buChar char="●"/>
            </a:pPr>
            <a:r>
              <a:rPr lang="en" sz="1500">
                <a:solidFill>
                  <a:srgbClr val="000000"/>
                </a:solidFill>
              </a:rPr>
              <a:t>0: Success, 1-125: Application error, 126-127: Command issues, 128+n: Fatal signals</a:t>
            </a:r>
            <a:endParaRPr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Restart Policies</a:t>
            </a:r>
            <a:endParaRPr b="1"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no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always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unless-stopped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on-failure[:max-retries]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03" name="Google Shape;10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Lifecycle Overview</a:t>
            </a:r>
            <a:endParaRPr/>
          </a:p>
        </p:txBody>
      </p:sp>
      <p:sp>
        <p:nvSpPr>
          <p:cNvPr id="109" name="Google Shape;109;p16"/>
          <p:cNvSpPr txBox="1"/>
          <p:nvPr>
            <p:ph idx="1" type="body"/>
          </p:nvPr>
        </p:nvSpPr>
        <p:spPr>
          <a:xfrm>
            <a:off x="729450" y="1921750"/>
            <a:ext cx="6312300" cy="30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t/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892"/>
            <a:ext cx="9144001" cy="51397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Essential Container Commands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729450" y="2078875"/>
            <a:ext cx="4007700" cy="26499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Basic Container Management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docker ps [-a]     # List running/all containers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docker inspect     # View detailed configuration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docker logs        # View container output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docker stats       # View resource usage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5100525" y="2078875"/>
            <a:ext cx="3874500" cy="2649900"/>
          </a:xfrm>
          <a:prstGeom prst="rect">
            <a:avLst/>
          </a:prstGeom>
          <a:solidFill>
            <a:schemeClr val="dk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Lifecycle Control</a:t>
            </a:r>
            <a:endParaRPr b="1" sz="15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docker create      # Create container without starting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docker start/stop  # Start/stop a container</a:t>
            </a:r>
            <a:endParaRPr b="1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docker pause/unpause # Pause/resume container</a:t>
            </a:r>
            <a:endParaRPr sz="12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docker rm          # Remove container</a:t>
            </a:r>
            <a:endParaRPr sz="15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7276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Run Deep Dive</a:t>
            </a:r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729450" y="1853850"/>
            <a:ext cx="7688700" cy="322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Command Structure</a:t>
            </a:r>
            <a:endParaRPr b="1" sz="15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docker run [OPTIONS] IMAGE [COMMAND] [ARG...]</a:t>
            </a:r>
            <a:endParaRPr sz="1500">
              <a:solidFill>
                <a:srgbClr val="000000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</a:rPr>
              <a:t>Common Options</a:t>
            </a:r>
            <a:endParaRPr b="1" sz="1500">
              <a:solidFill>
                <a:srgbClr val="000000"/>
              </a:solidFill>
            </a:endParaRPr>
          </a:p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-d/--detach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Run in background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-i/--interactive -t/--tty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Interactive terminal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-e/--env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Environment variables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-p/--publish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Port mapping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-v/--volume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Mount volumes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--name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Container name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en" sz="15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--restart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Restart policy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Docker Run Examples</a:t>
            </a:r>
            <a:endParaRPr/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7825" y="1429700"/>
            <a:ext cx="2559226" cy="2559226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729450" y="2078875"/>
            <a:ext cx="7527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Basic Usage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Interactive terminal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-it ubuntu 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bash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Background service with port mapping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-d --name web -p </a:t>
            </a:r>
            <a:r>
              <a:rPr lang="en" sz="1500">
                <a:solidFill>
                  <a:srgbClr val="D19A66"/>
                </a:solidFill>
                <a:latin typeface="Arial"/>
                <a:ea typeface="Arial"/>
                <a:cs typeface="Arial"/>
                <a:sym typeface="Arial"/>
              </a:rPr>
              <a:t>8080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:80 nginx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With environment variables and restart policy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run -d --restart unless-stopped </a:t>
            </a:r>
            <a:r>
              <a:rPr lang="en" sz="1500">
                <a:solidFill>
                  <a:srgbClr val="ABB2BF"/>
                </a:solidFill>
                <a:latin typeface="Arial"/>
                <a:ea typeface="Arial"/>
                <a:cs typeface="Arial"/>
                <a:sym typeface="Arial"/>
              </a:rPr>
              <a:t>\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-e 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DB_HOST=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db -e 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DB_PASS=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secret my-app</a:t>
            </a:r>
            <a:endParaRPr sz="1500">
              <a:solidFill>
                <a:srgbClr val="000000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Interaction &amp; Inspection</a:t>
            </a:r>
            <a:endParaRPr/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729450" y="1853850"/>
            <a:ext cx="7688700" cy="32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Executing Commands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Run command in running container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500">
                <a:solidFill>
                  <a:srgbClr val="D19A66"/>
                </a:solidFill>
                <a:latin typeface="Arial"/>
                <a:ea typeface="Arial"/>
                <a:cs typeface="Arial"/>
                <a:sym typeface="Arial"/>
              </a:rPr>
              <a:t>exec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-it container_name 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bash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Get detailed configuration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inspect container_name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Format specific information</a:t>
            </a:r>
            <a:endParaRPr i="1" sz="1500">
              <a:solidFill>
                <a:srgbClr val="5C637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inspect --format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98C379"/>
                </a:solidFill>
                <a:latin typeface="Arial"/>
                <a:ea typeface="Arial"/>
                <a:cs typeface="Arial"/>
                <a:sym typeface="Arial"/>
              </a:rPr>
              <a:t>'{{.State.Status}}'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container_name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Container Logging</a:t>
            </a:r>
            <a:endParaRPr/>
          </a:p>
        </p:txBody>
      </p:sp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729450" y="2078875"/>
            <a:ext cx="7688700" cy="29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2"/>
                </a:solidFill>
              </a:rPr>
              <a:t>Log Retrieval and Options</a:t>
            </a:r>
            <a:endParaRPr b="1" sz="1500"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View logs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logs container_name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Stream logs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logs --follow container_name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rgbClr val="5C6370"/>
                </a:solidFill>
                <a:latin typeface="Arial"/>
                <a:ea typeface="Arial"/>
                <a:cs typeface="Arial"/>
                <a:sym typeface="Arial"/>
              </a:rPr>
              <a:t># Last n lines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docker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logs --tail</a:t>
            </a:r>
            <a:r>
              <a:rPr lang="en" sz="1500">
                <a:solidFill>
                  <a:srgbClr val="61AFEF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lang="en" sz="1500">
                <a:solidFill>
                  <a:srgbClr val="D19A66"/>
                </a:solidFill>
                <a:latin typeface="Arial"/>
                <a:ea typeface="Arial"/>
                <a:cs typeface="Arial"/>
                <a:sym typeface="Arial"/>
              </a:rPr>
              <a:t>100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container_name</a:t>
            </a:r>
            <a:endParaRPr sz="1500">
              <a:solidFill>
                <a:schemeClr val="dk2"/>
              </a:solidFill>
            </a:endParaRPr>
          </a:p>
        </p:txBody>
      </p:sp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7350" y="2896300"/>
            <a:ext cx="2559226" cy="2559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